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88" r:id="rId2"/>
    <p:sldId id="294" r:id="rId3"/>
    <p:sldId id="29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86" autoAdjust="0"/>
  </p:normalViewPr>
  <p:slideViewPr>
    <p:cSldViewPr>
      <p:cViewPr>
        <p:scale>
          <a:sx n="100" d="100"/>
          <a:sy n="100" d="100"/>
        </p:scale>
        <p:origin x="-58" y="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16E86-815E-4963-9A07-95EE73901E9B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89589-1246-46BD-9F28-71CEACFC7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63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Tenant emergency repairs = 382</a:t>
            </a:r>
          </a:p>
          <a:p>
            <a:r>
              <a:rPr lang="en-GB" dirty="0" smtClean="0"/>
              <a:t>Tenant</a:t>
            </a:r>
            <a:r>
              <a:rPr lang="en-GB" baseline="0" dirty="0" smtClean="0"/>
              <a:t> n</a:t>
            </a:r>
            <a:r>
              <a:rPr lang="en-GB" dirty="0" smtClean="0"/>
              <a:t>on emergency = 1165</a:t>
            </a:r>
          </a:p>
          <a:p>
            <a:r>
              <a:rPr lang="en-GB" dirty="0" smtClean="0"/>
              <a:t>Total tenant</a:t>
            </a:r>
            <a:r>
              <a:rPr lang="en-GB" baseline="0" dirty="0" smtClean="0"/>
              <a:t> r</a:t>
            </a:r>
            <a:r>
              <a:rPr lang="en-GB" dirty="0" smtClean="0"/>
              <a:t>epairs in the year = 1547</a:t>
            </a:r>
          </a:p>
          <a:p>
            <a:r>
              <a:rPr lang="en-GB" dirty="0" smtClean="0"/>
              <a:t>Total</a:t>
            </a:r>
            <a:r>
              <a:rPr lang="en-GB" baseline="0" dirty="0" smtClean="0"/>
              <a:t> other repairs = 499</a:t>
            </a:r>
          </a:p>
          <a:p>
            <a:r>
              <a:rPr lang="en-GB" baseline="0" dirty="0" smtClean="0"/>
              <a:t>Total repairs = 2046</a:t>
            </a:r>
          </a:p>
          <a:p>
            <a:r>
              <a:rPr lang="en-GB" baseline="0" dirty="0" smtClean="0"/>
              <a:t>Right First Time = 1159 of 1165</a:t>
            </a:r>
          </a:p>
          <a:p>
            <a:r>
              <a:rPr lang="en-GB" baseline="0" dirty="0" smtClean="0"/>
              <a:t>Gas records = 482</a:t>
            </a:r>
          </a:p>
          <a:p>
            <a:r>
              <a:rPr lang="en-GB" baseline="0" dirty="0" smtClean="0"/>
              <a:t>Ten sat = 252 responses</a:t>
            </a:r>
          </a:p>
          <a:p>
            <a:r>
              <a:rPr lang="en-GB" baseline="0" dirty="0" smtClean="0"/>
              <a:t>Satisfied = 240, Neither = 6, Dissatisfied = 6</a:t>
            </a:r>
          </a:p>
          <a:p>
            <a:r>
              <a:rPr lang="en-GB" baseline="0" dirty="0" smtClean="0"/>
              <a:t>Adaptations 2017 £20,000 18 completed 31</a:t>
            </a:r>
            <a:r>
              <a:rPr lang="en-GB" baseline="30000" dirty="0" smtClean="0"/>
              <a:t>st</a:t>
            </a:r>
            <a:r>
              <a:rPr lang="en-GB" baseline="0" dirty="0" smtClean="0"/>
              <a:t> March of 20 completed April</a:t>
            </a:r>
          </a:p>
          <a:p>
            <a:r>
              <a:rPr lang="en-GB" baseline="0" dirty="0" smtClean="0"/>
              <a:t>Pre-inspects = 217, Post inspects = 186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89589-1246-46BD-9F28-71CEACFC73F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710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ASB Complaints – 72 </a:t>
            </a:r>
          </a:p>
          <a:p>
            <a:r>
              <a:rPr lang="en-GB" dirty="0" smtClean="0"/>
              <a:t>Lets – 29 </a:t>
            </a:r>
          </a:p>
          <a:p>
            <a:r>
              <a:rPr lang="en-GB" dirty="0" smtClean="0"/>
              <a:t>233 HAF’s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89589-1246-46BD-9F28-71CEACFC73F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640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DD6A-2A6D-4081-A4DF-6D69F721605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EA91-892D-44BC-8A47-0367E61025B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DD6A-2A6D-4081-A4DF-6D69F721605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EA91-892D-44BC-8A47-0367E61025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DD6A-2A6D-4081-A4DF-6D69F721605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EA91-892D-44BC-8A47-0367E61025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DD6A-2A6D-4081-A4DF-6D69F721605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EA91-892D-44BC-8A47-0367E61025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DD6A-2A6D-4081-A4DF-6D69F721605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EA91-892D-44BC-8A47-0367E61025B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DD6A-2A6D-4081-A4DF-6D69F721605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EA91-892D-44BC-8A47-0367E61025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DD6A-2A6D-4081-A4DF-6D69F721605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EA91-892D-44BC-8A47-0367E61025B5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DD6A-2A6D-4081-A4DF-6D69F721605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EA91-892D-44BC-8A47-0367E61025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DD6A-2A6D-4081-A4DF-6D69F721605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EA91-892D-44BC-8A47-0367E61025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DD6A-2A6D-4081-A4DF-6D69F721605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EA91-892D-44BC-8A47-0367E61025B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DD6A-2A6D-4081-A4DF-6D69F721605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EA91-892D-44BC-8A47-0367E61025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EADD6A-2A6D-4081-A4DF-6D69F721605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C38EA91-892D-44BC-8A47-0367E61025B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 smtClean="0"/>
              <a:t>ANNUAL TARGET REPORT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AGM 18</a:t>
            </a:r>
            <a:r>
              <a:rPr lang="en-GB" baseline="30000" dirty="0" smtClean="0"/>
              <a:t>TH</a:t>
            </a:r>
            <a:r>
              <a:rPr lang="en-GB" dirty="0" smtClean="0"/>
              <a:t> SEPTEMBER 2019</a:t>
            </a:r>
          </a:p>
          <a:p>
            <a:endParaRPr lang="en-GB" dirty="0"/>
          </a:p>
        </p:txBody>
      </p:sp>
      <p:pic>
        <p:nvPicPr>
          <p:cNvPr id="4" name="Picture 4" descr="Provan_logo_noble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425" y="0"/>
            <a:ext cx="1171575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17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Repairs &amp; Maintenance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917166"/>
              </p:ext>
            </p:extLst>
          </p:nvPr>
        </p:nvGraphicFramePr>
        <p:xfrm>
          <a:off x="755576" y="45405514"/>
          <a:ext cx="9865096" cy="18220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6274"/>
                <a:gridCol w="2466274"/>
                <a:gridCol w="2466274"/>
                <a:gridCol w="2466274"/>
              </a:tblGrid>
              <a:tr h="636921">
                <a:tc>
                  <a:txBody>
                    <a:bodyPr/>
                    <a:lstStyle/>
                    <a:p>
                      <a:r>
                        <a:rPr lang="en-GB" dirty="0" smtClean="0"/>
                        <a:t>Ref.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Indicator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Actual 2013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Target 2014</a:t>
                      </a:r>
                      <a:endParaRPr lang="en-GB" dirty="0"/>
                    </a:p>
                  </a:txBody>
                  <a:tcPr/>
                </a:tc>
              </a:tr>
              <a:tr h="1464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 Stock meeting Scottish Housing Quality Standards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97.56%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64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A11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Average time taken to complete emergency repairs – Hours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1.5 hr.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 hrs.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74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Average time taken to complete non-emergency repairs – Days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 days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6.5 days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46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 Reactive repairs completed right first time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98.99%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92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A15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 Properties requiring gas safety record completed by the anniversary date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55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A16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 Tenants satisfied with the Repairs and Maintenance service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97.71%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74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 Reactive Repairs Pre-Inspected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27.5%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10%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74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 Reactive Repairs Post Inspected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17.5%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10%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55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 Cyclical Works Completed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88%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74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Current Tenant Recharge Repairs Balance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2,612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2,000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64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Former Tenant Recharge Repairs Balance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3,979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3,500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9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9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9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9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4" descr="Provan_logo_noble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425" y="0"/>
            <a:ext cx="1171575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174251"/>
              </p:ext>
            </p:extLst>
          </p:nvPr>
        </p:nvGraphicFramePr>
        <p:xfrm>
          <a:off x="539552" y="1484784"/>
          <a:ext cx="7200800" cy="459131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760417"/>
                <a:gridCol w="1040115"/>
                <a:gridCol w="1120124"/>
                <a:gridCol w="1280144"/>
              </a:tblGrid>
              <a:tr h="695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</a:rPr>
                        <a:t>Indicator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9957" marR="89957" marT="44979" marB="4497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PHA Results 2018/19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9957" marR="89957" marT="44979" marB="4497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National Results 2018/19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9957" marR="89957" marT="44979" marB="4497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Target 2019/20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9957" marR="89957" marT="44979" marB="44979"/>
                </a:tc>
              </a:tr>
              <a:tr h="4418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Average time taken to complete emergency </a:t>
                      </a:r>
                      <a:endParaRPr lang="en-GB" sz="1200" kern="12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repairs – Hours 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1 hr 8 mins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 hrs 39 mins</a:t>
                      </a: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</a:rPr>
                        <a:t>4 hrs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</a:tr>
              <a:tr h="4418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Average time taken to complete non-emergency repairs – </a:t>
                      </a:r>
                      <a:r>
                        <a:rPr lang="en-GB" sz="1200" kern="1200" dirty="0" smtClean="0">
                          <a:effectLst/>
                        </a:rPr>
                        <a:t>Working days</a:t>
                      </a:r>
                      <a:r>
                        <a:rPr lang="en-GB" sz="1200" kern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 days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6.6 days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</a:rPr>
                        <a:t>6.5 </a:t>
                      </a:r>
                      <a:r>
                        <a:rPr lang="en-GB" sz="1200" b="0" kern="1200" dirty="0">
                          <a:effectLst/>
                        </a:rPr>
                        <a:t>days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</a:tr>
              <a:tr h="442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% Reactive repairs completed right first </a:t>
                      </a:r>
                      <a:r>
                        <a:rPr lang="en-GB" sz="1200" kern="1200" dirty="0" smtClean="0">
                          <a:effectLst/>
                        </a:rPr>
                        <a:t>time</a:t>
                      </a:r>
                      <a:endParaRPr lang="en-GB" sz="1200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99.7%</a:t>
                      </a:r>
                      <a:endParaRPr lang="en-GB" sz="1200" b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92.52%</a:t>
                      </a:r>
                      <a:endParaRPr lang="en-GB" sz="1200" b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</a:rPr>
                        <a:t>99%</a:t>
                      </a:r>
                    </a:p>
                  </a:txBody>
                  <a:tcPr marL="68580" marR="68580" marT="9525" marB="0" anchor="ctr"/>
                </a:tc>
              </a:tr>
              <a:tr h="442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% Properties requiring gas safety record completed by the anniversary </a:t>
                      </a:r>
                      <a:r>
                        <a:rPr lang="en-GB" sz="1200" kern="1200" dirty="0" smtClean="0">
                          <a:effectLst/>
                        </a:rPr>
                        <a:t>date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100%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99.93%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effectLst/>
                        </a:rPr>
                        <a:t>100%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6127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% Tenants satisfied with the Repairs and Maintenance service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98.6%</a:t>
                      </a:r>
                      <a:endParaRPr lang="en-GB" sz="1200" b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91.66%</a:t>
                      </a:r>
                      <a:endParaRPr lang="en-GB" sz="1200" b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</a:rPr>
                        <a:t>99%</a:t>
                      </a:r>
                    </a:p>
                  </a:txBody>
                  <a:tcPr marL="68580" marR="68580" marT="9525" marB="0" anchor="ctr"/>
                </a:tc>
              </a:tr>
              <a:tr h="6127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Percentage of approved applications for medical adaptations completed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73.68%</a:t>
                      </a:r>
                      <a:endParaRPr lang="en-GB" sz="1200" b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84.3%</a:t>
                      </a:r>
                      <a:endParaRPr lang="en-GB" sz="1200" b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</a:rPr>
                        <a:t>99%</a:t>
                      </a:r>
                      <a:endParaRPr lang="en-GB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3859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% Reactive Repairs </a:t>
                      </a:r>
                      <a:r>
                        <a:rPr lang="en-GB" sz="1200" kern="1200" dirty="0" smtClean="0">
                          <a:effectLst/>
                        </a:rPr>
                        <a:t>Pre-Inspected</a:t>
                      </a:r>
                      <a:r>
                        <a:rPr lang="en-GB" sz="1200" kern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23%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PHA only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effectLst/>
                        </a:rPr>
                        <a:t>10%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3859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% Reactive Repairs Post </a:t>
                      </a:r>
                      <a:r>
                        <a:rPr lang="en-GB" sz="1200" kern="1200" dirty="0" smtClean="0">
                          <a:effectLst/>
                        </a:rPr>
                        <a:t>Inspected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13%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PHA only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effectLst/>
                        </a:rPr>
                        <a:t>10%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51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Housing Services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827899"/>
              </p:ext>
            </p:extLst>
          </p:nvPr>
        </p:nvGraphicFramePr>
        <p:xfrm>
          <a:off x="755576" y="45405514"/>
          <a:ext cx="9865096" cy="18220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6274"/>
                <a:gridCol w="2466274"/>
                <a:gridCol w="2466274"/>
                <a:gridCol w="2466274"/>
              </a:tblGrid>
              <a:tr h="636921">
                <a:tc>
                  <a:txBody>
                    <a:bodyPr/>
                    <a:lstStyle/>
                    <a:p>
                      <a:r>
                        <a:rPr lang="en-GB" dirty="0" smtClean="0"/>
                        <a:t>Ref.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Indicator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Actual 2013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Target 2014</a:t>
                      </a:r>
                      <a:endParaRPr lang="en-GB" dirty="0"/>
                    </a:p>
                  </a:txBody>
                  <a:tcPr/>
                </a:tc>
              </a:tr>
              <a:tr h="1464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 Stock meeting Scottish Housing Quality Standards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97.56%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64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A11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Average time taken to complete emergency repairs – Hours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1.5 hr.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 hrs.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74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Average time taken to complete non-emergency repairs – Days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 days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6.5 days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46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 Reactive repairs completed right first time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98.99%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92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A15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 Properties requiring gas safety record completed by the anniversary date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55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A16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 Tenants satisfied with the Repairs and Maintenance service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97.71%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74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 Reactive Repairs Pre-Inspected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27.5%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10%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74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 Reactive Repairs Post Inspected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17.5%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10%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55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 Cyclical Works Completed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88%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74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Current Tenant Recharge Repairs Balance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2,612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2,000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64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Former Tenant Recharge Repairs Balance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3,979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3,500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9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9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9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9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4" descr="Provan_logo_noble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425" y="0"/>
            <a:ext cx="1171575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070986"/>
              </p:ext>
            </p:extLst>
          </p:nvPr>
        </p:nvGraphicFramePr>
        <p:xfrm>
          <a:off x="539552" y="1340768"/>
          <a:ext cx="7200800" cy="632541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760417"/>
                <a:gridCol w="1040115"/>
                <a:gridCol w="1120124"/>
                <a:gridCol w="1280144"/>
              </a:tblGrid>
              <a:tr h="695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</a:rPr>
                        <a:t>Indicator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9957" marR="89957" marT="44979" marB="4497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PHA Results </a:t>
                      </a:r>
                      <a:r>
                        <a:rPr lang="en-GB" sz="1400" dirty="0" smtClean="0">
                          <a:effectLst/>
                        </a:rPr>
                        <a:t>2018/19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9957" marR="89957" marT="44979" marB="4497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National Results </a:t>
                      </a:r>
                      <a:r>
                        <a:rPr lang="en-GB" sz="1400" dirty="0" smtClean="0">
                          <a:effectLst/>
                        </a:rPr>
                        <a:t>2018/19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9957" marR="89957" marT="44979" marB="4497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Target 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2019/20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9957" marR="89957" marT="44979" marB="44979"/>
                </a:tc>
              </a:tr>
              <a:tr h="441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effectLst/>
                        </a:rPr>
                        <a:t>% </a:t>
                      </a:r>
                      <a:r>
                        <a:rPr lang="en-GB" sz="1200" kern="1200" dirty="0" smtClean="0">
                          <a:effectLst/>
                        </a:rPr>
                        <a:t>Antisocial behaviour cases reported</a:t>
                      </a:r>
                      <a:r>
                        <a:rPr lang="en-GB" sz="1200" kern="1200" baseline="0" dirty="0" smtClean="0">
                          <a:effectLst/>
                        </a:rPr>
                        <a:t> &amp; </a:t>
                      </a:r>
                      <a:r>
                        <a:rPr lang="en-GB" sz="1200" kern="1200" dirty="0" smtClean="0">
                          <a:effectLst/>
                        </a:rPr>
                        <a:t>actioned within</a:t>
                      </a:r>
                      <a:r>
                        <a:rPr lang="en-GB" sz="1200" kern="1200" baseline="0" dirty="0" smtClean="0">
                          <a:effectLst/>
                        </a:rPr>
                        <a:t> locally agreed targets</a:t>
                      </a:r>
                      <a:endParaRPr lang="en-GB" sz="1200" kern="1200" dirty="0" smtClean="0">
                        <a:effectLst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100</a:t>
                      </a:r>
                      <a:r>
                        <a:rPr lang="en-GB" sz="1200" dirty="0" smtClean="0">
                          <a:effectLst/>
                        </a:rPr>
                        <a:t>%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87.86%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</a:rPr>
                        <a:t>100</a:t>
                      </a:r>
                      <a:r>
                        <a:rPr lang="en-GB" sz="1200" b="0" dirty="0" smtClean="0">
                          <a:effectLst/>
                        </a:rPr>
                        <a:t>%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</a:tr>
              <a:tr h="892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effectLst/>
                        </a:rPr>
                        <a:t>% </a:t>
                      </a:r>
                      <a:r>
                        <a:rPr lang="en-GB" sz="1200" kern="1200" dirty="0" smtClean="0">
                          <a:effectLst/>
                        </a:rPr>
                        <a:t>Rent</a:t>
                      </a:r>
                      <a:r>
                        <a:rPr lang="en-GB" sz="1200" kern="1200" baseline="0" dirty="0" smtClean="0">
                          <a:effectLst/>
                        </a:rPr>
                        <a:t> lost through properties being </a:t>
                      </a:r>
                      <a:r>
                        <a:rPr lang="en-GB" sz="1200" kern="1200" baseline="0" dirty="0" smtClean="0">
                          <a:effectLst/>
                        </a:rPr>
                        <a:t>empty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effectLst/>
                        </a:rPr>
                        <a:t>% of lettable houses becoming vacant in year</a:t>
                      </a:r>
                      <a:endParaRPr lang="en-GB" sz="1200" kern="1200" dirty="0" smtClean="0">
                        <a:effectLst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0.05%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5.94%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0.88%</a:t>
                      </a:r>
                    </a:p>
                    <a:p>
                      <a:pPr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8.56%</a:t>
                      </a:r>
                    </a:p>
                    <a:p>
                      <a:pPr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</a:rPr>
                        <a:t>0.25</a:t>
                      </a:r>
                      <a:r>
                        <a:rPr lang="en-GB" sz="1200" b="0" dirty="0" smtClean="0">
                          <a:effectLst/>
                        </a:rPr>
                        <a:t>% </a:t>
                      </a:r>
                      <a:endParaRPr lang="en-GB" sz="12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7%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</a:tr>
              <a:tr h="442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effectLst/>
                        </a:rPr>
                        <a:t>Average time</a:t>
                      </a:r>
                      <a:r>
                        <a:rPr lang="en-GB" sz="1200" kern="1200" baseline="0" dirty="0" smtClean="0">
                          <a:effectLst/>
                        </a:rPr>
                        <a:t> </a:t>
                      </a:r>
                      <a:r>
                        <a:rPr lang="en-GB" sz="1200" kern="1200" baseline="0" dirty="0" smtClean="0">
                          <a:effectLst/>
                        </a:rPr>
                        <a:t>taken to re-let </a:t>
                      </a:r>
                      <a:r>
                        <a:rPr lang="en-GB" sz="1200" kern="1200" baseline="0" dirty="0" smtClean="0">
                          <a:effectLst/>
                        </a:rPr>
                        <a:t>empty properties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effectLst/>
                        </a:rPr>
                        <a:t>% Lets to Provanhall tenants and applicants</a:t>
                      </a:r>
                      <a:endParaRPr lang="en-GB" sz="1200" kern="1200" dirty="0" smtClean="0">
                        <a:effectLst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3.5 </a:t>
                      </a:r>
                      <a:r>
                        <a:rPr lang="en-GB" sz="1200" dirty="0" smtClean="0">
                          <a:effectLst/>
                        </a:rPr>
                        <a:t>days </a:t>
                      </a:r>
                      <a:endParaRPr lang="en-GB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36%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31.89 days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PHA only</a:t>
                      </a:r>
                      <a:endParaRPr lang="en-GB" sz="1200" b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</a:rPr>
                        <a:t>7</a:t>
                      </a:r>
                      <a:r>
                        <a:rPr lang="en-GB" sz="1200" b="0" baseline="0" dirty="0" smtClean="0">
                          <a:effectLst/>
                        </a:rPr>
                        <a:t> days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60%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</a:tr>
              <a:tr h="442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effectLst/>
                        </a:rPr>
                        <a:t>% </a:t>
                      </a:r>
                      <a:r>
                        <a:rPr lang="en-GB" sz="1200" kern="1200" dirty="0" smtClean="0">
                          <a:effectLst/>
                        </a:rPr>
                        <a:t>Lets to </a:t>
                      </a:r>
                      <a:r>
                        <a:rPr lang="en-GB" sz="1200" kern="1200" dirty="0" smtClean="0">
                          <a:effectLst/>
                        </a:rPr>
                        <a:t>homeless</a:t>
                      </a:r>
                      <a:r>
                        <a:rPr lang="en-GB" sz="1200" kern="1200" baseline="0" dirty="0" smtClean="0">
                          <a:effectLst/>
                        </a:rPr>
                        <a:t> a</a:t>
                      </a:r>
                      <a:r>
                        <a:rPr lang="en-GB" sz="1200" kern="1200" dirty="0" smtClean="0">
                          <a:effectLst/>
                        </a:rPr>
                        <a:t>pplicants</a:t>
                      </a:r>
                      <a:r>
                        <a:rPr lang="en-GB" sz="12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effectLst/>
                        </a:rPr>
                        <a:t>% Lets to waiting list applicants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effectLst/>
                        </a:rPr>
                        <a:t>Average time to process Housing Applications</a:t>
                      </a:r>
                      <a:endParaRPr lang="en-GB" sz="1200" kern="1200" dirty="0" smtClean="0">
                        <a:effectLst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32%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32%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 days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PHA only </a:t>
                      </a:r>
                    </a:p>
                    <a:p>
                      <a:pPr algn="ctr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PHA only</a:t>
                      </a:r>
                    </a:p>
                    <a:p>
                      <a:pPr algn="ctr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PHA only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</a:rPr>
                        <a:t>30%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</a:rPr>
                        <a:t>10%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baseline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 days 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</a:tr>
              <a:tr h="6127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effectLst/>
                        </a:rPr>
                        <a:t>%</a:t>
                      </a:r>
                      <a:r>
                        <a:rPr lang="en-GB" sz="1200" kern="1200" baseline="0" dirty="0" smtClean="0">
                          <a:effectLst/>
                        </a:rPr>
                        <a:t> </a:t>
                      </a:r>
                      <a:r>
                        <a:rPr lang="en-GB" sz="1200" kern="1200" dirty="0" smtClean="0">
                          <a:effectLst/>
                        </a:rPr>
                        <a:t>Actual Rent Arrears</a:t>
                      </a: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1.31%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PHA only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</a:rPr>
                        <a:t>2% </a:t>
                      </a: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</a:tr>
              <a:tr h="6127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 smtClean="0">
                        <a:effectLst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</a:tr>
              <a:tr h="3859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 smtClean="0">
                        <a:effectLst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</a:tr>
              <a:tr h="578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 smtClean="0">
                        <a:effectLst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68" marR="67468" marT="937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77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2409</TotalTime>
  <Words>613</Words>
  <Application>Microsoft Office PowerPoint</Application>
  <PresentationFormat>On-screen Show (4:3)</PresentationFormat>
  <Paragraphs>283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ANNUAL TARGET REPORT</vt:lpstr>
      <vt:lpstr>Repairs &amp; Maintenance</vt:lpstr>
      <vt:lpstr>Housing Services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in Provanhall</dc:title>
  <dc:creator>Jim</dc:creator>
  <cp:lastModifiedBy>Sean Douglas</cp:lastModifiedBy>
  <cp:revision>123</cp:revision>
  <dcterms:created xsi:type="dcterms:W3CDTF">2013-07-24T09:33:52Z</dcterms:created>
  <dcterms:modified xsi:type="dcterms:W3CDTF">2019-09-12T10:33:39Z</dcterms:modified>
</cp:coreProperties>
</file>